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63" r:id="rId3"/>
    <p:sldId id="371" r:id="rId4"/>
    <p:sldId id="370" r:id="rId5"/>
    <p:sldId id="369" r:id="rId6"/>
    <p:sldId id="368" r:id="rId7"/>
    <p:sldId id="372" r:id="rId8"/>
    <p:sldId id="367" r:id="rId9"/>
    <p:sldId id="375" r:id="rId10"/>
    <p:sldId id="379" r:id="rId11"/>
    <p:sldId id="377" r:id="rId12"/>
    <p:sldId id="378" r:id="rId13"/>
    <p:sldId id="383" r:id="rId14"/>
    <p:sldId id="382" r:id="rId15"/>
    <p:sldId id="381" r:id="rId16"/>
    <p:sldId id="380" r:id="rId17"/>
    <p:sldId id="376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25.11.25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25.11.25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1" tIns="46361" rIns="92721" bIns="463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7" y="4759603"/>
            <a:ext cx="5511173" cy="4509861"/>
          </a:xfrm>
          <a:prstGeom prst="rect">
            <a:avLst/>
          </a:prstGeom>
        </p:spPr>
        <p:txBody>
          <a:bodyPr vert="horz" lIns="92721" tIns="46361" rIns="92721" bIns="463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75E7FD0-381D-42AF-8EFB-D446B6164194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6CEC98A-248C-4EB1-A1AA-93F65D817681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B28C398-9C68-41C1-90D0-336548C94E3E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EA8EF309-F6FF-4C3E-B2BA-CF9EF95C0ECA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D22FCE6-4353-4DC7-9760-CFA83F873D6B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BCA3454-7BB0-483E-B940-CBB598F9F5B4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3A1C036-0BC4-4622-97EA-4426CC92FE4F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7B9BC04-8884-458A-A80E-4B7EECDF1179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E2803F8-C1F8-4468-98E7-1180C8926053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1A1E60F-A1D2-40AD-93AC-429E00AF362B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D8DA278-9DB1-4383-9AC2-69DAD5B0DE31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3F3B1E-4604-43FA-9A94-7B6EB0CF218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27384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2022 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477838"/>
            <a:ext cx="9144000" cy="1403351"/>
            <a:chOff x="0" y="272"/>
            <a:chExt cx="5760" cy="884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pic>
          <p:nvPicPr>
            <p:cNvPr id="11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"/>
              <a:ext cx="66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Северо-Западное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4869160"/>
            <a:ext cx="8419504" cy="108491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государственному энергетическому надзору за электроустановками потребителей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Лаппо М.В.</a:t>
            </a:r>
            <a:endParaRPr lang="ru-RU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276872"/>
            <a:ext cx="8342064" cy="216213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cs typeface="Arial" charset="0"/>
              </a:rPr>
              <a:t>	</a:t>
            </a:r>
            <a:r>
              <a:rPr lang="ru-RU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</a:t>
            </a: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статьями 9.22 и 14.61 КоАП РФ. </a:t>
            </a: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в части административного делопроизводства.</a:t>
            </a:r>
            <a:endParaRPr lang="ru-RU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7" y="4994817"/>
            <a:ext cx="1767681" cy="12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700808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потребителем электрической энергии, ограничение режима потребления электрической энергии которого может привести к экономическим, экологическим или социальным последствиям, определенных в установленном законодательством об электроэнергетике порядке мероприятий, обеспечивающих готовность потребителя электрической энергии к введению в отношении его полного ограничения режима потребления электрической энергии и предотвращение наступления экономических, экологических или социальных последствий вследствие введения такого ограничения режима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043364"/>
            <a:ext cx="59046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 - штраф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 до 100 000 или дисквалификация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от двух до трех лет;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до 200 000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831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4482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24.5. 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исключающие производство по делу об административном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правонарушении (наиболее часто применяемые)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306757"/>
            <a:ext cx="51125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административного правонарушения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состава административного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сроков давности привлечения к административной ответственности;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3023"/>
            <a:ext cx="2544385" cy="21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56792"/>
            <a:ext cx="8064896" cy="82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при вынесении решений по административным делам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установленного порядка обеспечения или правил введения ограничения (в части направления необходимых уведомлений, соблюдения установленных сроков, составление необходимых актов)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некачественная подготовка материалов (в части </a:t>
            </a:r>
            <a:r>
              <a:rPr lang="ru-RU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непредоставления</a:t>
            </a: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рассмотрения необходимых документов)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есвоевременное направление документов на рассмотрение (по истечению сроков привлечения к административной ответственности)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единообразного подхода судебных органов при рассмотрении поданных для привлечения к административной ответственности документов.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0100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20669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порядка обеспечения или правил введения </a:t>
            </a:r>
            <a:r>
              <a:rPr lang="ru-RU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51837"/>
            <a:ext cx="7920880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проведения проверки приборов учета после направления уведомления о необходимости введения ограничения режима потребления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 и видеосъемки при проведении проверки приборов учета и составлении акта </a:t>
            </a:r>
            <a:r>
              <a:rPr lang="ru-RU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безучетного</a:t>
            </a: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бездоговорного потребления в отсутствие виновных лиц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подписей двух незаинтересованных лиц при отказе потребителя от подписания акта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направления уведомлений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60650"/>
            <a:ext cx="8064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Некачественная </a:t>
            </a:r>
            <a:r>
              <a:rPr lang="ru-RU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endParaRPr lang="ru-RU" altLang="zh-C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53186"/>
            <a:ext cx="7920880" cy="292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материалов фотосъемки и видеозаписи, которые являются приложением к акту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необходимых уведомлений или сведений, подтверждающих их направление потребителю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необходимых актов или сведений, подтверждающих их направление потребителю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подписанных актов сверки.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7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016417"/>
            <a:ext cx="8064896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документов на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</a:t>
            </a:r>
            <a:endParaRPr lang="ru-RU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31854"/>
            <a:ext cx="79208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4.5 КоАП РФ. Давность привлечения к административной ответственности. </a:t>
            </a:r>
          </a:p>
          <a:p>
            <a:pPr algn="just">
              <a:lnSpc>
                <a:spcPct val="125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95250" algn="just">
              <a:lnSpc>
                <a:spcPct val="125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Постановление по делу об административном правонарушении не может быть вынесено за нарушение законодательства Российской Федерации об электроэнергетике по истечении        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совершения административного правонарушения. </a:t>
            </a:r>
          </a:p>
        </p:txBody>
      </p:sp>
    </p:spTree>
    <p:extLst>
      <p:ext uri="{BB962C8B-B14F-4D97-AF65-F5344CB8AC3E}">
        <p14:creationId xmlns:p14="http://schemas.microsoft.com/office/powerpoint/2010/main" val="40140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56792"/>
            <a:ext cx="8064896" cy="116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единообразного подхода судебных органов при рассмотрении поданных для привлечения к административной ответственности документов</a:t>
            </a:r>
            <a:endParaRPr lang="ru-RU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4" y="3645024"/>
            <a:ext cx="3627354" cy="11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869160"/>
            <a:ext cx="8064896" cy="154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протоколе об административном правонарушении указывается дата время совершения административного правонарушения </a:t>
            </a:r>
          </a:p>
          <a:p>
            <a:pPr algn="ctr"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(ч. 2 ст. 28.2 КоАП РФ).</a:t>
            </a:r>
          </a:p>
          <a:p>
            <a:pPr algn="ctr"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часов 01 минута 02.04.2024             14 часов 03 минуты 02.04.2024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319" y="2708920"/>
            <a:ext cx="3746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введении ограничения режима потребления электрической энергии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8472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проверки введенного ограничения режима потребления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211960" y="6058798"/>
            <a:ext cx="720080" cy="32253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08" y="3785613"/>
            <a:ext cx="4062392" cy="7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605790"/>
            <a:ext cx="28983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89" y="1675522"/>
            <a:ext cx="3261581" cy="384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6642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34946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04.05.2012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442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функционировании розничных рынков электрической энергии, полном и (или) частичном ограничении режима потребления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«Основными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положениями функционирования розничных рынков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энергии», «Правилами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и (или) частичного ограничения режима потребления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энергии»)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6" y="1628799"/>
            <a:ext cx="2738543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5" y="1618922"/>
            <a:ext cx="4896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устанавливают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функционирования розничных рынков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дают определение таким понятиям как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безучетное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бездоговорное потребление электрической энергии,  регламентируют содержание договора энергоснабжения (купли-продажи электрической энергии), устанавливают порядок обеспечения исполнения обязательств по оплате электрической энергии.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</a:t>
            </a: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608" y="1700808"/>
            <a:ext cx="80148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 255 Основных положений потребители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ограничение режима потребления электрической энергии (мощности) которых может привести к экономическим, экологическим или социальным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предоставить гарантирующему поставщику обеспечение исполнения обязательств по оплате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поставляемой по договору энергоснабжения (купли-продажи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энергии),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соответствующий потребитель не исполнил или ненадлежащим образом исполнил обязательства по оплате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гарантирующему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 и это привело к образованию задолженности перед гарантирующим поставщиком по оплате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размере, равном двойному размеру среднемесячной величины обязательств потребителя по оплате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превышающем такой двойной размер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5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00807"/>
            <a:ext cx="2736303" cy="42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5313" y="1628800"/>
            <a:ext cx="509712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14.61.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порядка предоставления обеспечения исполнения обязательств по оплате электрической энергии (мощности), газа, тепловой энергии (мощности) и (или) теплоносителя, сопряженное с неисполнением (ненадлежащим исполнением) обязательств по их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32117"/>
            <a:ext cx="1296144" cy="1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2334" y="4581128"/>
            <a:ext cx="36701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 - штраф от 40 000 до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100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или дисквалификация на срок от двух до трех лет;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3625" y="5605790"/>
            <a:ext cx="42528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- от 100 000 до 300 000 рублей.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5367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94" y="1556792"/>
            <a:ext cx="33322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71030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устанавливают основы регулирования отношений, связанных с введением полного или частичного ограничения режима потребления электрической энергии потребителями электрической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участниками оптового и розничных рынков электрической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а так же вводят такие понятия как частичное и полное ограничение режима потребления, инициатор, исполнитель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субисполнитель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введения ограничения.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294753" cy="44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743774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9.22.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полного и (или) частичного ограничения режима потребления электрической энергии, порядка ограничения и прекращения подачи тепловой энергии, правил ограничения подачи (поставки) и отбора газа либо порядка временного прекращения или ограничения водоснабжения, водоотведения, транспортировки воды и (или)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40953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40989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потребителем электрической энергии введенного в отношении его полного или частичного ограничения режима потребления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потребителем электрической энергии требования о самостоятельном ограничении режима потребления электрической энергии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необеспечение потребителем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сетевой организации или иного лица, обязанного осуществлять действия по введению ограничения режима потребления электрической энергии, к принадлежащим потребителю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7" y="4994817"/>
            <a:ext cx="1767681" cy="12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5057308"/>
            <a:ext cx="62646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 – штраф от 10 000 до 100 000 рублей или дисквалификация на срок от двух до трех лет; </a:t>
            </a: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- от 100 000 до 200 000 рублей.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3356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104" y="1707773"/>
            <a:ext cx="78488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сетевой организацией или иным лицом, обязанным осуществлять действия по введению ограничения или возобновлению режима потребления электрической энергии в отношении потребителя электрической энергии, требований о введении такого ограничения (за исключением требований о введении ограничения режима потребления электрической энергии в целях предотвращения или ликвидации аварийного электроэнергетического режима) или требований о выполнении организационно-технических мероприятий, которые необходимы для возобновления снабжения электрической энергией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301208"/>
            <a:ext cx="60464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 - штраф от 10 000 до 100 000 рублей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от двух до трех лет;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до 200 000 рублей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3" y="5085184"/>
            <a:ext cx="1767681" cy="12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1327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Лаппо Максим Васильевич</cp:lastModifiedBy>
  <cp:revision>485</cp:revision>
  <cp:lastPrinted>2025-11-24T08:02:52Z</cp:lastPrinted>
  <dcterms:created xsi:type="dcterms:W3CDTF">2014-12-09T06:57:46Z</dcterms:created>
  <dcterms:modified xsi:type="dcterms:W3CDTF">2025-11-25T05:33:31Z</dcterms:modified>
</cp:coreProperties>
</file>